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72" r:id="rId6"/>
    <p:sldId id="259" r:id="rId7"/>
    <p:sldId id="26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9" r:id="rId17"/>
    <p:sldId id="281" r:id="rId18"/>
    <p:sldId id="282" r:id="rId19"/>
    <p:sldId id="283" r:id="rId20"/>
    <p:sldId id="284" r:id="rId21"/>
    <p:sldId id="280" r:id="rId22"/>
    <p:sldId id="273" r:id="rId23"/>
    <p:sldId id="274" r:id="rId24"/>
    <p:sldId id="275" r:id="rId25"/>
    <p:sldId id="276" r:id="rId26"/>
    <p:sldId id="278" r:id="rId27"/>
    <p:sldId id="28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A00"/>
    <a:srgbClr val="FFCD2D"/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t&amp;rct=j&amp;q=&amp;esrc=s&amp;source=web&amp;cd=1&amp;cad=rja&amp;uact=8&amp;ved=2ahUKEwjayPPcosfgAhVQsaQKHSMsBfAQFjAAegQIABAC&amp;url=http://www.oggiscuola.com/web/&amp;usg=AOvVaw3uc3LZqENRBXIeE838bLxI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4212" y="698500"/>
            <a:ext cx="10161588" cy="270152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8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it-IT" sz="8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98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98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98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98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9800" b="1" i="1" cap="none" dirty="0">
              <a:solidFill>
                <a:srgbClr val="FFCD2D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4212" y="4419600"/>
            <a:ext cx="8370888" cy="1371600"/>
          </a:xfrm>
        </p:spPr>
        <p:txBody>
          <a:bodyPr>
            <a:normAutofit/>
          </a:bodyPr>
          <a:lstStyle/>
          <a:p>
            <a:r>
              <a:rPr lang="it-IT" sz="2800" i="1" dirty="0" smtClean="0">
                <a:solidFill>
                  <a:srgbClr val="FFCD2D"/>
                </a:solidFill>
                <a:latin typeface="Arial Black" panose="020B0A04020102020204" pitchFamily="34" charset="0"/>
              </a:rPr>
              <a:t>Il nuovo Esame di Stato in pillole</a:t>
            </a:r>
            <a:endParaRPr lang="it-IT" sz="2800" i="1" dirty="0">
              <a:solidFill>
                <a:srgbClr val="FFCD2D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3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1190108" cy="1091485"/>
          </a:xfrm>
        </p:spPr>
        <p:txBody>
          <a:bodyPr>
            <a:noAutofit/>
          </a:bodyPr>
          <a:lstStyle/>
          <a:p>
            <a:pPr algn="ctr"/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FAQ </a:t>
            </a:r>
            <a:r>
              <a:rPr lang="it-IT" sz="6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6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6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1" y="1635616"/>
            <a:ext cx="11074199" cy="4854083"/>
          </a:xfrm>
        </p:spPr>
        <p:txBody>
          <a:bodyPr/>
          <a:lstStyle/>
          <a:p>
            <a:r>
              <a:rPr lang="it-IT" sz="4000" b="1" i="1" dirty="0">
                <a:solidFill>
                  <a:srgbClr val="FFC000"/>
                </a:solidFill>
                <a:latin typeface="Arial Black" panose="020B0A04020102020204" pitchFamily="34" charset="0"/>
              </a:rPr>
              <a:t>In che modo l’Alternanza Scuola-Lavoro rientra nell’orale</a:t>
            </a:r>
            <a:r>
              <a:rPr lang="it-IT" sz="4000" b="1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?</a:t>
            </a:r>
          </a:p>
          <a:p>
            <a:pPr algn="ctr"/>
            <a:r>
              <a:rPr lang="it-IT" sz="4000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000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2800" dirty="0">
                <a:solidFill>
                  <a:srgbClr val="FF0000"/>
                </a:solidFill>
                <a:latin typeface="Arial Black" panose="020B0A04020102020204" pitchFamily="34" charset="0"/>
              </a:rPr>
              <a:t>Il candidato all’orale potrà illustrare l’esperienza svolta nei percorsi per le competenze trasversali e l’orientamento tramite una relazione e/o un elaborato multimedia</a:t>
            </a:r>
          </a:p>
          <a:p>
            <a:pPr algn="ctr"/>
            <a:endParaRPr lang="it-IT" sz="4000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8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0"/>
            <a:ext cx="11190108" cy="965201"/>
          </a:xfrm>
        </p:spPr>
        <p:txBody>
          <a:bodyPr>
            <a:noAutofit/>
          </a:bodyPr>
          <a:lstStyle/>
          <a:p>
            <a:pPr algn="ctr"/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FAQ </a:t>
            </a:r>
            <a:r>
              <a:rPr lang="it-IT" sz="6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6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6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635616"/>
            <a:ext cx="11836399" cy="4854083"/>
          </a:xfrm>
        </p:spPr>
        <p:txBody>
          <a:bodyPr/>
          <a:lstStyle/>
          <a:p>
            <a:r>
              <a:rPr lang="it-IT" sz="4400" b="1" i="1" dirty="0">
                <a:solidFill>
                  <a:srgbClr val="FFC000"/>
                </a:solidFill>
                <a:latin typeface="Arial Black" panose="020B0A04020102020204" pitchFamily="34" charset="0"/>
              </a:rPr>
              <a:t>Che cosa potrà essere chiesto per Cittadinanza e Costituzione?</a:t>
            </a:r>
            <a:r>
              <a:rPr lang="it-IT" sz="4400" i="1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400" i="1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4000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000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dirty="0">
                <a:solidFill>
                  <a:schemeClr val="tx1"/>
                </a:solidFill>
                <a:latin typeface="Arial Black" panose="020B0A04020102020204" pitchFamily="34" charset="0"/>
              </a:rPr>
              <a:t>L’insegnamento di Cittadinanza e Costituzione è basato sullo svolgimento di attività (percorsi, progetti, etc.) finalizzate a sviluppare le competenze di cittadinanza in diversi ambiti, come, a puro titolo di esempio, educazione alla legalità, alla cittadinanza attiva, etc. </a:t>
            </a:r>
            <a:endParaRPr lang="it-IT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Tutti </a:t>
            </a:r>
            <a:r>
              <a:rPr lang="it-IT" dirty="0">
                <a:solidFill>
                  <a:schemeClr val="tx1"/>
                </a:solidFill>
                <a:latin typeface="Arial Black" panose="020B0A04020102020204" pitchFamily="34" charset="0"/>
              </a:rPr>
              <a:t>i Consigli di Classe, nell’ambito del documento del 15 maggio che raccoglie quanto svolto dalla classe, evidenzieranno e descriveranno tali percorsi, che saranno poi oggetto di una sezione specifica del colloquio.</a:t>
            </a:r>
          </a:p>
          <a:p>
            <a:pPr algn="ctr"/>
            <a:endParaRPr lang="it-IT" sz="4000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13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203200"/>
            <a:ext cx="11190108" cy="1003301"/>
          </a:xfrm>
        </p:spPr>
        <p:txBody>
          <a:bodyPr>
            <a:noAutofit/>
          </a:bodyPr>
          <a:lstStyle/>
          <a:p>
            <a:pPr algn="ctr"/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FAQ </a:t>
            </a:r>
            <a:r>
              <a:rPr lang="it-IT" sz="6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6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6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371600"/>
            <a:ext cx="11836399" cy="511809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4400" b="1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Prova orale </a:t>
            </a:r>
          </a:p>
          <a:p>
            <a:r>
              <a:rPr lang="it-IT" sz="4400" b="1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Come </a:t>
            </a:r>
            <a:r>
              <a:rPr lang="it-IT" sz="4400" b="1" i="1" dirty="0">
                <a:solidFill>
                  <a:srgbClr val="FFC000"/>
                </a:solidFill>
                <a:latin typeface="Arial Black" panose="020B0A04020102020204" pitchFamily="34" charset="0"/>
              </a:rPr>
              <a:t>funziona il meccanismo delle buste?</a:t>
            </a:r>
            <a:r>
              <a:rPr lang="it-IT" sz="4400" i="1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400" i="1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44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4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Ogni commissione preparerà un numero di buste pari al numero dei candidati, più due. </a:t>
            </a:r>
            <a:endParaRPr lang="it-IT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Ad </a:t>
            </a:r>
            <a:r>
              <a:rPr lang="it-IT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esempio per una classe di 20 studenti, le buste saranno 22.</a:t>
            </a:r>
            <a:r>
              <a:rPr 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endParaRPr lang="it-IT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Ciascuno </a:t>
            </a:r>
            <a:r>
              <a:rPr 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studente potrà dunque sempre scegliere tra un terna di buste. </a:t>
            </a:r>
            <a:endParaRPr lang="it-IT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Dal </a:t>
            </a:r>
            <a:r>
              <a:rPr 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  <a:t>primo all’ultimo candidato. Saranno così garantite trasparenza e pari opportunità a tutti.</a:t>
            </a:r>
          </a:p>
          <a:p>
            <a:pPr algn="ctr"/>
            <a:endParaRPr lang="it-IT" sz="4000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11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0"/>
            <a:ext cx="11190108" cy="965201"/>
          </a:xfrm>
        </p:spPr>
        <p:txBody>
          <a:bodyPr>
            <a:noAutofit/>
          </a:bodyPr>
          <a:lstStyle/>
          <a:p>
            <a:pPr algn="ctr"/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FAQ </a:t>
            </a:r>
            <a:r>
              <a:rPr lang="it-IT" sz="6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6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6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635616"/>
            <a:ext cx="11836399" cy="4854083"/>
          </a:xfrm>
        </p:spPr>
        <p:txBody>
          <a:bodyPr/>
          <a:lstStyle/>
          <a:p>
            <a:r>
              <a:rPr lang="it-IT" sz="4000" b="1" i="1" dirty="0">
                <a:solidFill>
                  <a:srgbClr val="FFC000"/>
                </a:solidFill>
                <a:latin typeface="Arial Black" panose="020B0A04020102020204" pitchFamily="34" charset="0"/>
              </a:rPr>
              <a:t>Fornirete esempi di come si svolgerà l’orale?</a:t>
            </a:r>
            <a:r>
              <a:rPr lang="it-IT" sz="4000" i="1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000" i="1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44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4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Il Ministero predisporrà esempi significativi delle tipologie di materiali</a:t>
            </a:r>
            <a:r>
              <a:rPr 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 simili a quelli che potrebbero essere proposti all’orale dalle singole commissioni che dovranno tenere conto dello specifico percorso della classe.</a:t>
            </a:r>
          </a:p>
          <a:p>
            <a:pPr algn="ctr"/>
            <a:endParaRPr lang="it-IT" sz="4000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5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0"/>
            <a:ext cx="11190108" cy="965201"/>
          </a:xfrm>
        </p:spPr>
        <p:txBody>
          <a:bodyPr>
            <a:noAutofit/>
          </a:bodyPr>
          <a:lstStyle/>
          <a:p>
            <a:pPr algn="ctr"/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FAQ </a:t>
            </a:r>
            <a:r>
              <a:rPr lang="it-IT" sz="6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6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6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635616"/>
            <a:ext cx="11836399" cy="4854083"/>
          </a:xfrm>
        </p:spPr>
        <p:txBody>
          <a:bodyPr>
            <a:normAutofit lnSpcReduction="10000"/>
          </a:bodyPr>
          <a:lstStyle/>
          <a:p>
            <a:r>
              <a:rPr lang="it-IT" sz="4000" b="1" i="1" dirty="0">
                <a:solidFill>
                  <a:srgbClr val="FFC000"/>
                </a:solidFill>
                <a:latin typeface="Arial Black" panose="020B0A04020102020204" pitchFamily="34" charset="0"/>
              </a:rPr>
              <a:t>Chi preparerà le buste per la prova orale?</a:t>
            </a:r>
            <a:r>
              <a:rPr lang="it-IT" sz="4000" i="1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000" i="1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Sarà la Commissione stessa a predisporle, in un’apposita sessione di lavoro. </a:t>
            </a:r>
            <a:endParaRPr lang="it-IT" sz="28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Nelle </a:t>
            </a:r>
            <a:r>
              <a:rPr 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buste vi saranno materiali utili per poter avviare il colloquio. </a:t>
            </a:r>
            <a:endParaRPr lang="it-IT" sz="28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La </a:t>
            </a:r>
            <a:r>
              <a:rPr lang="it-IT" sz="2800" dirty="0">
                <a:solidFill>
                  <a:srgbClr val="FF0000"/>
                </a:solidFill>
                <a:latin typeface="Arial Black" panose="020B0A04020102020204" pitchFamily="34" charset="0"/>
              </a:rPr>
              <a:t>scelta dei materiali</a:t>
            </a:r>
            <a:r>
              <a:rPr 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 (testi, documenti, progetti, problemi) sarà effettuata tenendo conto della specificità dell’indirizzo e del percorso effettivamente svolto nella classe secondo le </a:t>
            </a:r>
            <a:r>
              <a:rPr lang="it-IT" sz="2800" dirty="0">
                <a:solidFill>
                  <a:srgbClr val="FF0000"/>
                </a:solidFill>
                <a:latin typeface="Arial Black" panose="020B0A04020102020204" pitchFamily="34" charset="0"/>
              </a:rPr>
              <a:t>indicazioni fornite dal Consiglio di Classe nel documento che sarà predisposto entro il 15 </a:t>
            </a:r>
            <a:r>
              <a:rPr lang="it-IT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maggio</a:t>
            </a:r>
            <a:r>
              <a:rPr 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.</a:t>
            </a:r>
          </a:p>
          <a:p>
            <a:pPr algn="ctr"/>
            <a:endParaRPr lang="it-IT" sz="4000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0"/>
            <a:ext cx="11190108" cy="965201"/>
          </a:xfrm>
        </p:spPr>
        <p:txBody>
          <a:bodyPr>
            <a:noAutofit/>
          </a:bodyPr>
          <a:lstStyle/>
          <a:p>
            <a:pPr algn="ctr"/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FAQ </a:t>
            </a:r>
            <a:r>
              <a:rPr lang="it-IT" sz="6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6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6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422402"/>
            <a:ext cx="11836399" cy="5067298"/>
          </a:xfrm>
        </p:spPr>
        <p:txBody>
          <a:bodyPr>
            <a:normAutofit/>
          </a:bodyPr>
          <a:lstStyle/>
          <a:p>
            <a:endParaRPr lang="it-IT" sz="4000" b="1" i="1" dirty="0" smtClean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r>
              <a:rPr lang="it-IT" sz="4000" b="1" i="1" dirty="0">
                <a:solidFill>
                  <a:srgbClr val="FFC000"/>
                </a:solidFill>
                <a:latin typeface="Arial Black" panose="020B0A04020102020204" pitchFamily="34" charset="0"/>
              </a:rPr>
              <a:t>Cosa troveranno gli studenti nelle buste?</a:t>
            </a:r>
            <a:r>
              <a:rPr lang="it-IT" sz="4000" i="1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it-IT" sz="4000" i="1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it-IT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Ci saranno </a:t>
            </a:r>
            <a:r>
              <a:rPr lang="it-IT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materiali, scelti dalla commissione, che </a:t>
            </a:r>
            <a:r>
              <a:rPr lang="it-IT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forniranno uno spunto per l’avvio del colloquio. </a:t>
            </a:r>
            <a:endParaRPr lang="it-IT" sz="2800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sz="28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Esempi: Un </a:t>
            </a:r>
            <a:r>
              <a:rPr lang="it-IT" sz="2800" b="1" dirty="0">
                <a:solidFill>
                  <a:srgbClr val="FFC000"/>
                </a:solidFill>
                <a:latin typeface="Arial Black" panose="020B0A04020102020204" pitchFamily="34" charset="0"/>
              </a:rPr>
              <a:t>testo poetico o in prosa, un quadro, una fotografia, un’immagine tratta da libri, un articolo di giornale, una tabella con dei dati da commentare, un grafico, uno spunto progettuale, una situazione problematica da </a:t>
            </a:r>
            <a:r>
              <a:rPr lang="it-IT" sz="2800" b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affrontare</a:t>
            </a:r>
            <a:r>
              <a:rPr lang="it-IT" sz="2800" b="1" dirty="0">
                <a:solidFill>
                  <a:srgbClr val="FFC000"/>
                </a:solidFill>
                <a:latin typeface="Arial Black" panose="020B0A04020102020204" pitchFamily="34" charset="0"/>
              </a:rPr>
              <a:t>.</a:t>
            </a:r>
            <a:r>
              <a:rPr lang="it-IT" sz="28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endParaRPr lang="it-IT" sz="2800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35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1"/>
            <a:ext cx="11190108" cy="779172"/>
          </a:xfrm>
        </p:spPr>
        <p:txBody>
          <a:bodyPr>
            <a:noAutofit/>
          </a:bodyPr>
          <a:lstStyle/>
          <a:p>
            <a:pPr algn="ctr"/>
            <a: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Tipologie Prima prova</a:t>
            </a:r>
            <a:b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3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3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3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422402"/>
            <a:ext cx="11836399" cy="5067298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TIPOLOGIA A</a:t>
            </a:r>
            <a:r>
              <a:rPr lang="it-IT" sz="2800" dirty="0" smtClean="0">
                <a:solidFill>
                  <a:srgbClr val="FF0000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- ANALISI </a:t>
            </a:r>
            <a:r>
              <a:rPr lang="it-IT" sz="2800" dirty="0">
                <a:solidFill>
                  <a:schemeClr val="tx1"/>
                </a:solidFill>
              </a:rPr>
              <a:t>E INTERPRETAZIONE DI UN TESTO LETTERARIO </a:t>
            </a:r>
            <a:r>
              <a:rPr lang="it-IT" sz="2800" dirty="0" smtClean="0">
                <a:solidFill>
                  <a:schemeClr val="tx1"/>
                </a:solidFill>
              </a:rPr>
              <a:t>ITALIANO</a:t>
            </a:r>
          </a:p>
          <a:p>
            <a:r>
              <a:rPr lang="it-IT" sz="2800" b="1" dirty="0" smtClean="0">
                <a:solidFill>
                  <a:srgbClr val="FF0000"/>
                </a:solidFill>
              </a:rPr>
              <a:t>TIPOLOGIA B</a:t>
            </a:r>
            <a:r>
              <a:rPr lang="it-IT" sz="2800" dirty="0" smtClean="0">
                <a:solidFill>
                  <a:schemeClr val="tx1"/>
                </a:solidFill>
              </a:rPr>
              <a:t> – ANALISI E PRODUZIONE DI UNTESTOARGOMENTATIVO</a:t>
            </a:r>
          </a:p>
          <a:p>
            <a:r>
              <a:rPr lang="it-IT" sz="2800" b="1" dirty="0" smtClean="0">
                <a:solidFill>
                  <a:srgbClr val="FF0000"/>
                </a:solidFill>
              </a:rPr>
              <a:t>TIPOLOGIA C </a:t>
            </a: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- </a:t>
            </a:r>
            <a:r>
              <a:rPr lang="it-IT" sz="2800" dirty="0" smtClean="0"/>
              <a:t> </a:t>
            </a:r>
            <a:r>
              <a:rPr lang="it-IT" sz="2800" cap="all" dirty="0" smtClean="0">
                <a:solidFill>
                  <a:schemeClr val="tx1"/>
                </a:solidFill>
              </a:rPr>
              <a:t>Riflessione </a:t>
            </a:r>
            <a:r>
              <a:rPr lang="it-IT" sz="2800" cap="all" dirty="0">
                <a:solidFill>
                  <a:schemeClr val="tx1"/>
                </a:solidFill>
              </a:rPr>
              <a:t>critica di carattere espositivo-argomentativo su tematiche di </a:t>
            </a:r>
            <a:r>
              <a:rPr lang="it-IT" sz="2800" cap="all" dirty="0" smtClean="0">
                <a:solidFill>
                  <a:schemeClr val="tx1"/>
                </a:solidFill>
              </a:rPr>
              <a:t>attualità</a:t>
            </a:r>
            <a:endParaRPr lang="it-IT" sz="2800" i="1" cap="all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1"/>
            <a:ext cx="11190108" cy="779172"/>
          </a:xfrm>
        </p:spPr>
        <p:txBody>
          <a:bodyPr>
            <a:noAutofit/>
          </a:bodyPr>
          <a:lstStyle/>
          <a:p>
            <a:pPr algn="ctr"/>
            <a:r>
              <a:rPr lang="it-IT" b="1" i="1" dirty="0"/>
              <a:t>Nuclei tematici fondamentali </a:t>
            </a:r>
            <a:r>
              <a:rPr lang="it-IT" sz="3600" i="1" dirty="0"/>
              <a:t>	</a:t>
            </a:r>
            <a: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Prima prova</a:t>
            </a:r>
            <a:endParaRPr lang="it-IT" sz="3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422402"/>
            <a:ext cx="11836399" cy="5067298"/>
          </a:xfrm>
        </p:spPr>
        <p:txBody>
          <a:bodyPr>
            <a:normAutofit fontScale="77500" lnSpcReduction="20000"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Sia per quanto concerne i testi proposti, sia per quanto attiene alle problematiche contenute nelle tracce, le tematiche trattate potranno essere collegate, per tutte le 3 tipologie, agli ambiti previsti dall’art. 17 del D. </a:t>
            </a:r>
            <a:r>
              <a:rPr lang="it-IT" sz="2800" b="1" dirty="0" err="1">
                <a:solidFill>
                  <a:srgbClr val="FFC000"/>
                </a:solidFill>
              </a:rPr>
              <a:t>Lgs</a:t>
            </a:r>
            <a:r>
              <a:rPr lang="it-IT" sz="2800" b="1" dirty="0">
                <a:solidFill>
                  <a:srgbClr val="FFC000"/>
                </a:solidFill>
              </a:rPr>
              <a:t> 62/2017, e cioè: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artistico,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letterario,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storico,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filosofico,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scientifico,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tecnologico,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economico,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3100" dirty="0">
                <a:solidFill>
                  <a:schemeClr val="tx1">
                    <a:lumMod val="95000"/>
                  </a:schemeClr>
                </a:solidFill>
              </a:rPr>
              <a:t>• Ambito sociale. </a:t>
            </a:r>
          </a:p>
          <a:p>
            <a:r>
              <a:rPr lang="it-IT" sz="2800" dirty="0"/>
              <a:t>	</a:t>
            </a:r>
          </a:p>
          <a:p>
            <a:endParaRPr lang="it-IT" sz="2800" i="1" cap="all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1"/>
            <a:ext cx="11190108" cy="779172"/>
          </a:xfrm>
        </p:spPr>
        <p:txBody>
          <a:bodyPr>
            <a:noAutofit/>
          </a:bodyPr>
          <a:lstStyle/>
          <a:p>
            <a:pPr algn="ctr"/>
            <a:r>
              <a:rPr lang="it-IT" b="1" i="1" dirty="0" smtClean="0"/>
              <a:t>Indicatori Griglia di valutazione </a:t>
            </a:r>
            <a:r>
              <a:rPr lang="it-IT" sz="3600" i="1" dirty="0"/>
              <a:t>	</a:t>
            </a:r>
            <a: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Prima prova</a:t>
            </a:r>
            <a:endParaRPr lang="it-IT" sz="3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422402"/>
            <a:ext cx="11836399" cy="5067298"/>
          </a:xfrm>
        </p:spPr>
        <p:txBody>
          <a:bodyPr>
            <a:normAutofit fontScale="85000" lnSpcReduction="20000"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sz="3800" b="1" i="1" dirty="0" smtClean="0">
                <a:solidFill>
                  <a:srgbClr val="FF0000"/>
                </a:solidFill>
              </a:rPr>
              <a:t>Tipologia </a:t>
            </a:r>
            <a:r>
              <a:rPr lang="it-IT" sz="3800" b="1" i="1" dirty="0">
                <a:solidFill>
                  <a:srgbClr val="FF0000"/>
                </a:solidFill>
              </a:rPr>
              <a:t>A </a:t>
            </a:r>
            <a:r>
              <a:rPr lang="it-IT" sz="3800" b="1" i="1" dirty="0" smtClean="0">
                <a:solidFill>
                  <a:srgbClr val="FF0000"/>
                </a:solidFill>
              </a:rPr>
              <a:t>– </a:t>
            </a:r>
            <a:r>
              <a:rPr lang="it-IT" sz="3800" b="1" i="1" dirty="0" err="1" smtClean="0">
                <a:solidFill>
                  <a:srgbClr val="FF0000"/>
                </a:solidFill>
              </a:rPr>
              <a:t>max</a:t>
            </a:r>
            <a:r>
              <a:rPr lang="it-IT" sz="3800" b="1" i="1" dirty="0" smtClean="0">
                <a:solidFill>
                  <a:srgbClr val="FF0000"/>
                </a:solidFill>
              </a:rPr>
              <a:t> 40 punti</a:t>
            </a:r>
            <a:endParaRPr lang="it-IT" sz="3800" b="1" i="1" dirty="0">
              <a:solidFill>
                <a:srgbClr val="FF0000"/>
              </a:solidFill>
            </a:endParaRPr>
          </a:p>
          <a:p>
            <a:endParaRPr lang="it-IT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tx1">
                    <a:lumMod val="95000"/>
                  </a:schemeClr>
                </a:solidFill>
              </a:rPr>
              <a:t>Rispetto dei vincoli posti nella consegna (ad esempio, indicazioni di massima circa la lunghezza del testo – se presenti – o indicazioni circa la forma parafrasata o sintetica della rielaborazione).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tx1">
                    <a:lumMod val="95000"/>
                  </a:schemeClr>
                </a:solidFill>
              </a:rPr>
              <a:t>Capacità </a:t>
            </a:r>
            <a:r>
              <a:rPr lang="it-IT" sz="2800" dirty="0">
                <a:solidFill>
                  <a:schemeClr val="tx1">
                    <a:lumMod val="95000"/>
                  </a:schemeClr>
                </a:solidFill>
              </a:rPr>
              <a:t>di comprendere il testo nel suo senso complessivo e nei suoi snodi tematici e stilistici.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tx1">
                    <a:lumMod val="95000"/>
                  </a:schemeClr>
                </a:solidFill>
              </a:rPr>
              <a:t>Puntualità </a:t>
            </a:r>
            <a:r>
              <a:rPr lang="it-IT" sz="2800" dirty="0">
                <a:solidFill>
                  <a:schemeClr val="tx1">
                    <a:lumMod val="95000"/>
                  </a:schemeClr>
                </a:solidFill>
              </a:rPr>
              <a:t>nell'analisi lessicale, sintattica, stilistica e retorica (se richiesta).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tx1">
                    <a:lumMod val="95000"/>
                  </a:schemeClr>
                </a:solidFill>
              </a:rPr>
              <a:t>Interpretazione </a:t>
            </a:r>
            <a:r>
              <a:rPr lang="it-IT" sz="2800" dirty="0">
                <a:solidFill>
                  <a:schemeClr val="tx1">
                    <a:lumMod val="95000"/>
                  </a:schemeClr>
                </a:solidFill>
              </a:rPr>
              <a:t>corretta e articolata del testo. </a:t>
            </a:r>
          </a:p>
          <a:p>
            <a:r>
              <a:rPr lang="it-IT" sz="2800" dirty="0">
                <a:solidFill>
                  <a:schemeClr val="tx1">
                    <a:lumMod val="95000"/>
                  </a:schemeClr>
                </a:solidFill>
              </a:rPr>
              <a:t>	</a:t>
            </a:r>
          </a:p>
          <a:p>
            <a:r>
              <a:rPr lang="it-IT" sz="2800" dirty="0"/>
              <a:t>	</a:t>
            </a:r>
          </a:p>
          <a:p>
            <a:endParaRPr lang="it-IT" sz="2800" i="1" cap="all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1"/>
            <a:ext cx="11190108" cy="779172"/>
          </a:xfrm>
        </p:spPr>
        <p:txBody>
          <a:bodyPr>
            <a:noAutofit/>
          </a:bodyPr>
          <a:lstStyle/>
          <a:p>
            <a:pPr algn="ctr"/>
            <a:r>
              <a:rPr lang="it-IT" b="1" i="1" dirty="0" smtClean="0"/>
              <a:t>Indicatori Griglia di valutazione </a:t>
            </a:r>
            <a:r>
              <a:rPr lang="it-IT" sz="3600" i="1" dirty="0"/>
              <a:t>	</a:t>
            </a:r>
            <a: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Prima prova</a:t>
            </a:r>
            <a:endParaRPr lang="it-IT" sz="3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422402"/>
            <a:ext cx="11836399" cy="5067298"/>
          </a:xfrm>
        </p:spPr>
        <p:txBody>
          <a:bodyPr>
            <a:normAutofit fontScale="92500" lnSpcReduction="10000"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sz="3800" b="1" i="1" dirty="0" smtClean="0">
                <a:solidFill>
                  <a:srgbClr val="FF0000"/>
                </a:solidFill>
              </a:rPr>
              <a:t>Tipologia </a:t>
            </a:r>
            <a:r>
              <a:rPr lang="it-IT" sz="3800" b="1" i="1" dirty="0">
                <a:solidFill>
                  <a:srgbClr val="FF0000"/>
                </a:solidFill>
              </a:rPr>
              <a:t>B</a:t>
            </a:r>
            <a:r>
              <a:rPr lang="it-IT" sz="3800" b="1" i="1" dirty="0" smtClean="0">
                <a:solidFill>
                  <a:srgbClr val="FF0000"/>
                </a:solidFill>
              </a:rPr>
              <a:t> – </a:t>
            </a:r>
            <a:r>
              <a:rPr lang="it-IT" sz="3800" b="1" i="1" dirty="0" err="1" smtClean="0">
                <a:solidFill>
                  <a:srgbClr val="FF0000"/>
                </a:solidFill>
              </a:rPr>
              <a:t>max</a:t>
            </a:r>
            <a:r>
              <a:rPr lang="it-IT" sz="3800" b="1" i="1" dirty="0" smtClean="0">
                <a:solidFill>
                  <a:srgbClr val="FF0000"/>
                </a:solidFill>
              </a:rPr>
              <a:t> 40 punti</a:t>
            </a:r>
            <a:endParaRPr lang="it-IT" sz="3800" b="1" i="1" dirty="0">
              <a:solidFill>
                <a:srgbClr val="FF0000"/>
              </a:solidFill>
            </a:endParaRPr>
          </a:p>
          <a:p>
            <a:endParaRPr lang="it-IT" sz="2800" dirty="0"/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chemeClr val="tx1"/>
                </a:solidFill>
              </a:rPr>
              <a:t>Individuazione corretta di tesi e argomentazioni presenti nel testo proposto.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smtClean="0">
                <a:solidFill>
                  <a:schemeClr val="tx1"/>
                </a:solidFill>
              </a:rPr>
              <a:t>Capacità </a:t>
            </a:r>
            <a:r>
              <a:rPr lang="it-IT" sz="2400" b="1" dirty="0">
                <a:solidFill>
                  <a:schemeClr val="tx1"/>
                </a:solidFill>
              </a:rPr>
              <a:t>di sostenere con coerenza un percorso ragionativo adoperando connettivi pertinenti.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smtClean="0">
                <a:solidFill>
                  <a:schemeClr val="tx1"/>
                </a:solidFill>
              </a:rPr>
              <a:t>Correttezza </a:t>
            </a:r>
            <a:r>
              <a:rPr lang="it-IT" sz="2400" b="1" dirty="0">
                <a:solidFill>
                  <a:schemeClr val="tx1"/>
                </a:solidFill>
              </a:rPr>
              <a:t>e congruenza dei riferimenti culturali utilizzati per sostenere l'argomentazione. </a:t>
            </a:r>
          </a:p>
          <a:p>
            <a:r>
              <a:rPr lang="it-IT" sz="2400" dirty="0"/>
              <a:t>	</a:t>
            </a:r>
          </a:p>
          <a:p>
            <a:r>
              <a:rPr lang="it-IT" sz="2800" dirty="0"/>
              <a:t>	</a:t>
            </a:r>
          </a:p>
          <a:p>
            <a:endParaRPr lang="it-IT" sz="2800" i="1" cap="all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6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669" y="546398"/>
            <a:ext cx="11243257" cy="129528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i="1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per accedere </a:t>
            </a:r>
            <a:br>
              <a:rPr lang="it-IT" sz="4400" i="1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</a:br>
            <a:r>
              <a:rPr lang="it-IT" sz="44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alle prove servono:</a:t>
            </a:r>
            <a:endParaRPr lang="it-IT" sz="4400" i="1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4211" y="2266681"/>
            <a:ext cx="4937655" cy="3181082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Frequenza per almeno ¾ del monte orario;</a:t>
            </a:r>
          </a:p>
          <a:p>
            <a:pPr marL="0" indent="0">
              <a:buNone/>
            </a:pPr>
            <a:endParaRPr lang="it-IT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6 in tutte le discipline;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( Il C. di C. potrà ammettere con una insufficienza, ma motivando la propria scelta)</a:t>
            </a:r>
          </a:p>
          <a:p>
            <a:pPr marL="0" indent="0">
              <a:buNone/>
            </a:pPr>
            <a:endParaRPr lang="it-IT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6 in comportamento;</a:t>
            </a:r>
            <a:endParaRPr lang="it-IT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808133" y="2601532"/>
            <a:ext cx="5602549" cy="262729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sz="3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Quest’anno non sono requisito di accesso:</a:t>
            </a:r>
          </a:p>
          <a:p>
            <a:pPr marL="0" indent="0" algn="ctr">
              <a:buNone/>
            </a:pPr>
            <a:endParaRPr lang="it-IT" sz="35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it-IT" sz="29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La partecipazione alle prove INVALSI</a:t>
            </a:r>
          </a:p>
          <a:p>
            <a:r>
              <a:rPr lang="it-IT" sz="29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Lo svolgimento dell’Alternanza Scuola-Lavoro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58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1"/>
            <a:ext cx="11190108" cy="779172"/>
          </a:xfrm>
        </p:spPr>
        <p:txBody>
          <a:bodyPr>
            <a:noAutofit/>
          </a:bodyPr>
          <a:lstStyle/>
          <a:p>
            <a:pPr algn="ctr"/>
            <a:r>
              <a:rPr lang="it-IT" b="1" i="1" dirty="0" smtClean="0"/>
              <a:t>Indicatori Griglia di valutazione </a:t>
            </a:r>
            <a:r>
              <a:rPr lang="it-IT" sz="3600" i="1" dirty="0"/>
              <a:t>	</a:t>
            </a:r>
            <a: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Prima prova</a:t>
            </a:r>
            <a:endParaRPr lang="it-IT" sz="3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422402"/>
            <a:ext cx="11836399" cy="5067298"/>
          </a:xfrm>
        </p:spPr>
        <p:txBody>
          <a:bodyPr>
            <a:normAutofit fontScale="92500" lnSpcReduction="20000"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sz="3800" b="1" i="1" dirty="0" smtClean="0">
                <a:solidFill>
                  <a:srgbClr val="FF0000"/>
                </a:solidFill>
              </a:rPr>
              <a:t>Tipologia </a:t>
            </a:r>
            <a:r>
              <a:rPr lang="it-IT" sz="3800" b="1" i="1" dirty="0">
                <a:solidFill>
                  <a:srgbClr val="FF0000"/>
                </a:solidFill>
              </a:rPr>
              <a:t>C</a:t>
            </a:r>
            <a:r>
              <a:rPr lang="it-IT" sz="3800" b="1" i="1" dirty="0" smtClean="0">
                <a:solidFill>
                  <a:srgbClr val="FF0000"/>
                </a:solidFill>
              </a:rPr>
              <a:t> – </a:t>
            </a:r>
            <a:r>
              <a:rPr lang="it-IT" sz="3800" b="1" i="1" dirty="0" err="1" smtClean="0">
                <a:solidFill>
                  <a:srgbClr val="FF0000"/>
                </a:solidFill>
              </a:rPr>
              <a:t>max</a:t>
            </a:r>
            <a:r>
              <a:rPr lang="it-IT" sz="3800" b="1" i="1" dirty="0" smtClean="0">
                <a:solidFill>
                  <a:srgbClr val="FF0000"/>
                </a:solidFill>
              </a:rPr>
              <a:t> 40 punti</a:t>
            </a:r>
            <a:endParaRPr lang="it-IT" sz="3800" b="1" i="1" dirty="0">
              <a:solidFill>
                <a:srgbClr val="FF0000"/>
              </a:solidFill>
            </a:endParaRPr>
          </a:p>
          <a:p>
            <a:endParaRPr lang="it-IT" sz="2800" dirty="0"/>
          </a:p>
          <a:p>
            <a:endParaRPr lang="it-IT" sz="2400" dirty="0"/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chemeClr val="tx1"/>
                </a:solidFill>
              </a:rPr>
              <a:t>Pertinenza del testo rispetto alla traccia e coerenza nella formulazione del titolo e dell'eventuale </a:t>
            </a:r>
            <a:r>
              <a:rPr lang="it-IT" sz="2400" b="1" dirty="0" err="1">
                <a:solidFill>
                  <a:schemeClr val="tx1"/>
                </a:solidFill>
              </a:rPr>
              <a:t>paragrafazione</a:t>
            </a:r>
            <a:r>
              <a:rPr lang="it-IT" sz="2400" b="1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smtClean="0">
                <a:solidFill>
                  <a:schemeClr val="tx1"/>
                </a:solidFill>
              </a:rPr>
              <a:t>Sviluppo </a:t>
            </a:r>
            <a:r>
              <a:rPr lang="it-IT" sz="2400" b="1" dirty="0">
                <a:solidFill>
                  <a:schemeClr val="tx1"/>
                </a:solidFill>
              </a:rPr>
              <a:t>ordinato e lineare dell’esposizione.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smtClean="0">
                <a:solidFill>
                  <a:schemeClr val="tx1"/>
                </a:solidFill>
              </a:rPr>
              <a:t>Correttezza </a:t>
            </a:r>
            <a:r>
              <a:rPr lang="it-IT" sz="2400" b="1" dirty="0">
                <a:solidFill>
                  <a:schemeClr val="tx1"/>
                </a:solidFill>
              </a:rPr>
              <a:t>e articolazione delle conoscenze e dei riferimenti culturali </a:t>
            </a:r>
          </a:p>
          <a:p>
            <a:endParaRPr lang="it-IT" sz="2400" dirty="0">
              <a:solidFill>
                <a:schemeClr val="tx1"/>
              </a:solidFill>
            </a:endParaRPr>
          </a:p>
          <a:p>
            <a:r>
              <a:rPr lang="it-IT" sz="2800" dirty="0"/>
              <a:t>	</a:t>
            </a:r>
          </a:p>
          <a:p>
            <a:endParaRPr lang="it-IT" sz="2800" i="1" cap="all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44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457201"/>
            <a:ext cx="11190108" cy="779172"/>
          </a:xfrm>
        </p:spPr>
        <p:txBody>
          <a:bodyPr>
            <a:noAutofit/>
          </a:bodyPr>
          <a:lstStyle/>
          <a:p>
            <a:pPr algn="ctr"/>
            <a: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Durata Prima prova</a:t>
            </a:r>
            <a:b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3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3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3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4000" y="1422402"/>
            <a:ext cx="11836399" cy="5067298"/>
          </a:xfrm>
        </p:spPr>
        <p:txBody>
          <a:bodyPr>
            <a:normAutofit/>
          </a:bodyPr>
          <a:lstStyle/>
          <a:p>
            <a:r>
              <a:rPr lang="it-IT" sz="2800" i="1" dirty="0">
                <a:solidFill>
                  <a:srgbClr val="FFC000"/>
                </a:solidFill>
                <a:latin typeface="Arial Black" panose="020B0A04020102020204" pitchFamily="34" charset="0"/>
              </a:rPr>
              <a:t>Durata massima della prova: 6 ore. </a:t>
            </a:r>
            <a:endParaRPr lang="it-IT" sz="2800" i="1" dirty="0" smtClean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endParaRPr lang="it-IT" sz="2800" i="1" dirty="0" smtClean="0">
              <a:latin typeface="Arial Black" panose="020B0A04020102020204" pitchFamily="34" charset="0"/>
            </a:endParaRPr>
          </a:p>
          <a:p>
            <a:r>
              <a:rPr lang="it-IT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È </a:t>
            </a:r>
            <a:r>
              <a:rPr lang="it-IT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consentito l’uso del dizionario italiano e del dizionario bilingue (italiano-lingua del paese di provenienza) per i </a:t>
            </a:r>
            <a:r>
              <a:rPr lang="it-IT" sz="2800" i="1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candidatid</a:t>
            </a:r>
            <a:r>
              <a:rPr lang="it-IT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i </a:t>
            </a:r>
            <a:r>
              <a:rPr lang="it-IT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madrelingua non italiana. </a:t>
            </a:r>
            <a:endParaRPr lang="it-IT" sz="2800" b="1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381001"/>
            <a:ext cx="11190108" cy="881129"/>
          </a:xfrm>
        </p:spPr>
        <p:txBody>
          <a:bodyPr>
            <a:noAutofit/>
          </a:bodyPr>
          <a:lstStyle/>
          <a:p>
            <a:pPr algn="ctr"/>
            <a: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Tipologia seconda prova </a:t>
            </a:r>
            <a:b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40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40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40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1973" y="1485900"/>
            <a:ext cx="11436438" cy="4927600"/>
          </a:xfrm>
        </p:spPr>
        <p:txBody>
          <a:bodyPr>
            <a:normAutofit fontScale="62500" lnSpcReduction="20000"/>
          </a:bodyPr>
          <a:lstStyle/>
          <a:p>
            <a:r>
              <a:rPr lang="it-IT" sz="4000" b="1" dirty="0" smtClean="0">
                <a:solidFill>
                  <a:srgbClr val="FFCD2D"/>
                </a:solidFill>
                <a:latin typeface="Arial Black" panose="020B0A04020102020204" pitchFamily="34" charset="0"/>
              </a:rPr>
              <a:t>TIPOLOGIA </a:t>
            </a:r>
            <a:r>
              <a:rPr lang="it-IT" sz="4000" b="1" dirty="0">
                <a:solidFill>
                  <a:srgbClr val="FFCD2D"/>
                </a:solidFill>
                <a:latin typeface="Arial Black" panose="020B0A04020102020204" pitchFamily="34" charset="0"/>
              </a:rPr>
              <a:t>A </a:t>
            </a:r>
            <a:endParaRPr lang="it-IT" sz="4000" dirty="0">
              <a:solidFill>
                <a:srgbClr val="FFCD2D"/>
              </a:solidFill>
              <a:latin typeface="Arial Black" panose="020B0A04020102020204" pitchFamily="34" charset="0"/>
            </a:endParaRPr>
          </a:p>
          <a:p>
            <a:r>
              <a:rPr lang="it-IT" sz="4500" i="1" dirty="0">
                <a:solidFill>
                  <a:schemeClr val="tx1"/>
                </a:solidFill>
                <a:latin typeface="+mj-lt"/>
              </a:rPr>
              <a:t>Definizione, analisi ed elaborazione di un tema relativo al percorso professionale, con riferimento ai risultati di apprendimento espressi in termini di competenze, anche sulla base di documenti, tabelle e dati. </a:t>
            </a:r>
          </a:p>
          <a:p>
            <a:r>
              <a:rPr lang="it-IT" sz="4000" b="1" dirty="0">
                <a:solidFill>
                  <a:srgbClr val="FFCD2D"/>
                </a:solidFill>
                <a:latin typeface="Arial Black" panose="020B0A04020102020204" pitchFamily="34" charset="0"/>
              </a:rPr>
              <a:t>TIPOLOGIA B </a:t>
            </a:r>
            <a:endParaRPr lang="it-IT" sz="4000" dirty="0">
              <a:solidFill>
                <a:srgbClr val="FFCD2D"/>
              </a:solidFill>
              <a:latin typeface="Arial Black" panose="020B0A04020102020204" pitchFamily="34" charset="0"/>
            </a:endParaRPr>
          </a:p>
          <a:p>
            <a:r>
              <a:rPr lang="it-IT" sz="4500" i="1" dirty="0">
                <a:solidFill>
                  <a:schemeClr val="tx1"/>
                </a:solidFill>
                <a:latin typeface="+mj-lt"/>
              </a:rPr>
              <a:t>Analisi e soluzione di problematiche in un contesto operativo riguardante l’area professionale (caso aziendale). </a:t>
            </a:r>
          </a:p>
          <a:p>
            <a:r>
              <a:rPr lang="it-IT" sz="4500" b="1" i="1" dirty="0">
                <a:solidFill>
                  <a:srgbClr val="FFCD2D"/>
                </a:solidFill>
                <a:latin typeface="+mj-lt"/>
              </a:rPr>
              <a:t>TIPOLOGIA C </a:t>
            </a:r>
            <a:endParaRPr lang="it-IT" sz="4500" i="1" dirty="0">
              <a:solidFill>
                <a:srgbClr val="FFCD2D"/>
              </a:solidFill>
              <a:latin typeface="+mj-lt"/>
            </a:endParaRPr>
          </a:p>
          <a:p>
            <a:r>
              <a:rPr lang="it-IT" sz="4500" i="1" dirty="0">
                <a:solidFill>
                  <a:schemeClr val="tx1"/>
                </a:solidFill>
              </a:rPr>
              <a:t>Elaborazione di un progetto finalizzato all’innovazione della filiera di produzione e/o alla promozione del settore professionale. </a:t>
            </a:r>
            <a:endParaRPr lang="it-IT" sz="4500" i="1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79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381001"/>
            <a:ext cx="11190108" cy="881129"/>
          </a:xfrm>
        </p:spPr>
        <p:txBody>
          <a:bodyPr>
            <a:noAutofit/>
          </a:bodyPr>
          <a:lstStyle/>
          <a:p>
            <a:pPr algn="ctr"/>
            <a: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</a:t>
            </a:r>
            <a: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econda prova </a:t>
            </a:r>
            <a:b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40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40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40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1973" y="1485900"/>
            <a:ext cx="11436438" cy="4927600"/>
          </a:xfrm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C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E’ composta di due parti:</a:t>
            </a:r>
          </a:p>
          <a:p>
            <a:r>
              <a:rPr lang="it-IT" sz="28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La prima parte ministeriale</a:t>
            </a:r>
          </a:p>
          <a:p>
            <a:r>
              <a:rPr lang="it-IT" sz="2800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La seconda predisposta dalla commissione</a:t>
            </a:r>
          </a:p>
          <a:p>
            <a:r>
              <a:rPr lang="it-IT" sz="4000" i="1" dirty="0" smtClean="0">
                <a:solidFill>
                  <a:srgbClr val="FFC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Durata della prova:</a:t>
            </a:r>
          </a:p>
          <a:p>
            <a:r>
              <a:rPr lang="it-IT" sz="2800" b="1" i="1" dirty="0">
                <a:solidFill>
                  <a:schemeClr val="tx1"/>
                </a:solidFill>
              </a:rPr>
              <a:t>P</a:t>
            </a:r>
            <a:r>
              <a:rPr lang="it-IT" sz="2800" b="1" i="1" dirty="0" smtClean="0">
                <a:solidFill>
                  <a:schemeClr val="tx1"/>
                </a:solidFill>
              </a:rPr>
              <a:t>uò </a:t>
            </a:r>
            <a:r>
              <a:rPr lang="it-IT" sz="2800" b="1" i="1" dirty="0">
                <a:solidFill>
                  <a:schemeClr val="tx1"/>
                </a:solidFill>
              </a:rPr>
              <a:t>essere compresa tra sei e otto ore. </a:t>
            </a:r>
            <a:endParaRPr lang="it-IT" sz="2800" b="1" i="1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6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381001"/>
            <a:ext cx="11190108" cy="881129"/>
          </a:xfrm>
        </p:spPr>
        <p:txBody>
          <a:bodyPr>
            <a:noAutofit/>
          </a:bodyPr>
          <a:lstStyle/>
          <a:p>
            <a:pPr algn="ctr"/>
            <a: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</a:t>
            </a:r>
            <a: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econda prova </a:t>
            </a:r>
            <a:b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40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40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40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1973" y="1485900"/>
            <a:ext cx="11436438" cy="4927600"/>
          </a:xfrm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C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Discipline caratterizzanti per i corsi di Enogastronomia </a:t>
            </a:r>
          </a:p>
          <a:p>
            <a:r>
              <a:rPr lang="it-IT" sz="4000" i="1" dirty="0" smtClean="0">
                <a:solidFill>
                  <a:srgbClr val="FFC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Cucina e Sala e vendita</a:t>
            </a:r>
          </a:p>
          <a:p>
            <a:r>
              <a:rPr lang="it-IT" sz="2800" b="1" i="1" dirty="0">
                <a:solidFill>
                  <a:schemeClr val="tx1"/>
                </a:solidFill>
              </a:rPr>
              <a:t>SCIENZA E CULTURA DELL’ALIMENTAZIONE </a:t>
            </a:r>
            <a:r>
              <a:rPr lang="it-IT" sz="2800" dirty="0">
                <a:solidFill>
                  <a:schemeClr val="tx1"/>
                </a:solidFill>
              </a:rPr>
              <a:t>	</a:t>
            </a:r>
          </a:p>
          <a:p>
            <a:r>
              <a:rPr lang="it-IT" sz="2800" b="1" i="1" dirty="0">
                <a:solidFill>
                  <a:schemeClr val="tx1"/>
                </a:solidFill>
              </a:rPr>
              <a:t>LABORATORIO DI SERVIZI ENOGASTRONOMICI</a:t>
            </a:r>
            <a:r>
              <a:rPr lang="it-IT" sz="4000" b="1" i="1" dirty="0">
                <a:solidFill>
                  <a:schemeClr val="tx1"/>
                </a:solidFill>
              </a:rPr>
              <a:t> </a:t>
            </a:r>
            <a:r>
              <a:rPr lang="it-IT" sz="4000" b="1" i="1" dirty="0" smtClean="0">
                <a:solidFill>
                  <a:schemeClr val="tx1"/>
                </a:solidFill>
              </a:rPr>
              <a:t> </a:t>
            </a:r>
            <a:endParaRPr lang="it-IT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7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381001"/>
            <a:ext cx="11190108" cy="881129"/>
          </a:xfrm>
        </p:spPr>
        <p:txBody>
          <a:bodyPr>
            <a:noAutofit/>
          </a:bodyPr>
          <a:lstStyle/>
          <a:p>
            <a:pPr algn="ctr"/>
            <a: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</a:t>
            </a:r>
            <a: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econda prova </a:t>
            </a:r>
            <a:br>
              <a:rPr lang="it-IT" sz="40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40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40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40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40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1973" y="1485900"/>
            <a:ext cx="11436438" cy="4927600"/>
          </a:xfrm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FFC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Discipline caratterizzanti per i corsi di Accoglienza turistica</a:t>
            </a:r>
          </a:p>
          <a:p>
            <a:r>
              <a:rPr lang="it-IT" sz="2800" b="1" i="1" dirty="0">
                <a:solidFill>
                  <a:schemeClr val="tx1"/>
                </a:solidFill>
              </a:rPr>
              <a:t>DIRITTO E TECNICHE AMMINISTRATIVE DELLA STRUTTURA RICETTIVA </a:t>
            </a:r>
            <a:r>
              <a:rPr lang="it-IT" sz="2800" dirty="0">
                <a:solidFill>
                  <a:schemeClr val="tx1"/>
                </a:solidFill>
              </a:rPr>
              <a:t>	</a:t>
            </a:r>
          </a:p>
          <a:p>
            <a:r>
              <a:rPr lang="it-IT" sz="2800" b="1" i="1" dirty="0">
                <a:solidFill>
                  <a:schemeClr val="tx1"/>
                </a:solidFill>
              </a:rPr>
              <a:t>LABORATORIO DI SERVIZI DI ACCOGLIENZA TURISTICA </a:t>
            </a:r>
            <a:r>
              <a:rPr lang="it-IT" sz="2800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17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2579" y="685800"/>
            <a:ext cx="11153105" cy="1039969"/>
          </a:xfrm>
        </p:spPr>
        <p:txBody>
          <a:bodyPr>
            <a:noAutofit/>
          </a:bodyPr>
          <a:lstStyle/>
          <a:p>
            <a:pPr algn="ctr"/>
            <a:r>
              <a:rPr lang="it-IT" sz="3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Griglia di valutazione ministeriale</a:t>
            </a:r>
            <a: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3600" b="1" i="1" cap="none" dirty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3600" b="1" i="1" cap="none" dirty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3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36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903097"/>
              </p:ext>
            </p:extLst>
          </p:nvPr>
        </p:nvGraphicFramePr>
        <p:xfrm>
          <a:off x="774365" y="1197933"/>
          <a:ext cx="11049000" cy="5177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0835"/>
                <a:gridCol w="4508165"/>
              </a:tblGrid>
              <a:tr h="1346048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Indicatore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(correlato agli obiettivi della prova) 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Punteggio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per ogni indicatore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(totale 20) 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t-IT" dirty="0"/>
                    </a:p>
                  </a:txBody>
                  <a:tcPr anchor="ctr"/>
                </a:tc>
              </a:tr>
              <a:tr h="724795">
                <a:tc>
                  <a:txBody>
                    <a:bodyPr/>
                    <a:lstStyle/>
                    <a:p>
                      <a:r>
                        <a:rPr lang="it-IT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COMPRENSIONE del testo introduttivo o della tematica proposta o  della consegna operativa. 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	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i="0" u="none" strike="noStrike" baseline="0" dirty="0" smtClean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 3 </a:t>
                      </a:r>
                      <a:r>
                        <a:rPr lang="it-IT" sz="2400" b="0" i="0" u="none" strike="noStrike" baseline="0" dirty="0" smtClean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	</a:t>
                      </a:r>
                    </a:p>
                  </a:txBody>
                  <a:tcPr anchor="ctr"/>
                </a:tc>
              </a:tr>
              <a:tr h="7247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PADRONANZA delle conoscenze relative ai nuclei fondamentali della/delle discipline.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i="0" u="none" strike="noStrike" baseline="0" dirty="0" smtClean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6</a:t>
                      </a:r>
                      <a:endParaRPr lang="it-IT" sz="2400" dirty="0"/>
                    </a:p>
                  </a:txBody>
                  <a:tcPr anchor="ctr"/>
                </a:tc>
              </a:tr>
              <a:tr h="10354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PADRONANZA delle competenze tecnico professionali evidenziate nella rilevazione delle problematiche e nell’elaborazione delle soluzioni.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Arial Black" panose="020B0A04020102020204" pitchFamily="34" charset="0"/>
                        </a:rPr>
                        <a:t>8</a:t>
                      </a:r>
                      <a:endParaRPr lang="it-IT" sz="240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</a:tr>
              <a:tr h="13460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CAPACITA’ di argomentare, di collegare e di sintetizzare le informazioni in modo chiaro ed esauriente, utilizzando con pertinenza i diversi linguaggi specifici. 	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Arial Black" panose="020B0A04020102020204" pitchFamily="34" charset="0"/>
                        </a:rPr>
                        <a:t>3</a:t>
                      </a:r>
                      <a:endParaRPr lang="it-IT" sz="240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43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2579" y="257578"/>
            <a:ext cx="11153105" cy="824247"/>
          </a:xfrm>
        </p:spPr>
        <p:txBody>
          <a:bodyPr>
            <a:noAutofit/>
          </a:bodyPr>
          <a:lstStyle/>
          <a:p>
            <a:pPr algn="ctr"/>
            <a:r>
              <a:rPr lang="it-IT" sz="28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it-IT" sz="28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it-IT" sz="28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 ulteriori info consultare i seguenti siti internet </a:t>
            </a:r>
            <a:r>
              <a:rPr lang="it-IT" sz="28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it-IT" sz="28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1081825"/>
            <a:ext cx="11074199" cy="546064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</a:rPr>
              <a:t>MIUR - 					 </a:t>
            </a:r>
            <a:r>
              <a:rPr lang="it-IT" i="1" dirty="0" smtClean="0">
                <a:solidFill>
                  <a:schemeClr val="bg1"/>
                </a:solidFill>
              </a:rPr>
              <a:t>www.miur.gov.it   			</a:t>
            </a:r>
            <a:r>
              <a:rPr lang="it-IT" i="1" dirty="0">
                <a:solidFill>
                  <a:schemeClr val="bg1"/>
                </a:solidFill>
              </a:rPr>
              <a:t>	</a:t>
            </a:r>
            <a:r>
              <a:rPr lang="it-IT" i="1" dirty="0" smtClean="0">
                <a:solidFill>
                  <a:schemeClr val="bg1"/>
                </a:solidFill>
              </a:rPr>
              <a:t>Link: ESAME DI STATO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chemeClr val="bg1"/>
                </a:solidFill>
              </a:rPr>
              <a:t>U.S.R. -  PUGLIA		 www.pugliausr.gov.it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chemeClr val="bg1"/>
                </a:solidFill>
              </a:rPr>
              <a:t>ORIZZONTE SCUOLA - 	www.orizzontescuola.it		Link: NUOVA MATURITA’</a:t>
            </a:r>
          </a:p>
          <a:p>
            <a:pPr marL="0" indent="0">
              <a:buNone/>
            </a:pPr>
            <a:r>
              <a:rPr lang="it-IT" i="1" cap="all" dirty="0" smtClean="0">
                <a:solidFill>
                  <a:schemeClr val="bg1"/>
                </a:solidFill>
              </a:rPr>
              <a:t>Oggi scuola		-	</a:t>
            </a:r>
            <a:r>
              <a:rPr lang="it-IT" i="1" dirty="0">
                <a:solidFill>
                  <a:schemeClr val="bg1"/>
                </a:solidFill>
                <a:hlinkClick r:id="rId2"/>
              </a:rPr>
              <a:t>www.oggiscuola.com/web</a:t>
            </a:r>
            <a:r>
              <a:rPr lang="it-IT" i="1" dirty="0" smtClean="0">
                <a:solidFill>
                  <a:schemeClr val="bg1"/>
                </a:solidFill>
                <a:hlinkClick r:id="rId2"/>
              </a:rPr>
              <a:t>/</a:t>
            </a:r>
          </a:p>
          <a:p>
            <a:pPr marL="0" indent="0">
              <a:buNone/>
            </a:pPr>
            <a:endParaRPr lang="it-IT" dirty="0">
              <a:hlinkClick r:id="rId2"/>
            </a:endParaRPr>
          </a:p>
          <a:p>
            <a:pPr marL="0" indent="0">
              <a:buNone/>
            </a:pPr>
            <a:endParaRPr lang="it-IT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669" y="546398"/>
            <a:ext cx="11243257" cy="1295282"/>
          </a:xfrm>
        </p:spPr>
        <p:txBody>
          <a:bodyPr>
            <a:noAutofit/>
          </a:bodyPr>
          <a:lstStyle/>
          <a:p>
            <a:pPr algn="ctr"/>
            <a:r>
              <a:rPr lang="it-IT" sz="2800" b="1" i="1" dirty="0">
                <a:solidFill>
                  <a:srgbClr val="FFFF00"/>
                </a:solidFill>
                <a:latin typeface="Arial Black" panose="020B0A04020102020204" pitchFamily="34" charset="0"/>
              </a:rPr>
              <a:t>Come cambia l’attribuzione dei crediti per il </a:t>
            </a:r>
            <a:r>
              <a:rPr lang="it-IT" sz="2800" b="1" i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triennio</a:t>
            </a:r>
            <a:endParaRPr lang="it-IT" sz="2800" i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8035" y="1596980"/>
            <a:ext cx="10882648" cy="50098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Il credito massimo attribuibile a ciascuno studente per il percorso di studi è pari a 40 punti</a:t>
            </a:r>
            <a:r>
              <a:rPr lang="it-I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,</a:t>
            </a:r>
          </a:p>
          <a:p>
            <a:pPr marL="0" indent="0" algn="ctr">
              <a:buNone/>
            </a:pPr>
            <a:r>
              <a:rPr lang="it-I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distribuito tra </a:t>
            </a:r>
            <a:endParaRPr lang="it-IT" sz="28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terza </a:t>
            </a:r>
            <a: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classe </a:t>
            </a:r>
            <a:r>
              <a:rPr lang="it-IT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	  </a:t>
            </a:r>
            <a:r>
              <a:rPr lang="it-IT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it-IT" sz="3200" dirty="0">
                <a:solidFill>
                  <a:schemeClr val="tx1"/>
                </a:solidFill>
                <a:latin typeface="Arial Black" panose="020B0A04020102020204" pitchFamily="34" charset="0"/>
              </a:rPr>
              <a:t>massimo 12 punti</a:t>
            </a:r>
            <a:r>
              <a:rPr lang="it-IT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quarta </a:t>
            </a:r>
            <a:r>
              <a:rPr lang="it-IT" sz="3200" dirty="0">
                <a:solidFill>
                  <a:srgbClr val="92D050"/>
                </a:solidFill>
                <a:latin typeface="Arial Black" panose="020B0A04020102020204" pitchFamily="34" charset="0"/>
              </a:rPr>
              <a:t>classe </a:t>
            </a:r>
            <a:r>
              <a:rPr lang="it-IT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it-IT" sz="3200" dirty="0">
                <a:solidFill>
                  <a:schemeClr val="tx1"/>
                </a:solidFill>
                <a:latin typeface="Arial Black" panose="020B0A04020102020204" pitchFamily="34" charset="0"/>
              </a:rPr>
              <a:t>massimo </a:t>
            </a:r>
            <a:r>
              <a:rPr lang="it-IT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13 punti)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quinta </a:t>
            </a:r>
            <a:r>
              <a:rPr lang="it-IT" sz="3200" dirty="0">
                <a:solidFill>
                  <a:srgbClr val="FFFF00"/>
                </a:solidFill>
                <a:latin typeface="Arial Black" panose="020B0A04020102020204" pitchFamily="34" charset="0"/>
              </a:rPr>
              <a:t>classe </a:t>
            </a:r>
            <a:r>
              <a:rPr lang="it-I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it-IT" sz="3200" dirty="0">
                <a:solidFill>
                  <a:schemeClr val="tx1"/>
                </a:solidFill>
                <a:latin typeface="Arial Black" panose="020B0A04020102020204" pitchFamily="34" charset="0"/>
              </a:rPr>
              <a:t>massimo </a:t>
            </a:r>
            <a:r>
              <a:rPr lang="it-IT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15 punti).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1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669" y="546398"/>
            <a:ext cx="11243257" cy="850602"/>
          </a:xfrm>
        </p:spPr>
        <p:txBody>
          <a:bodyPr>
            <a:normAutofit/>
          </a:bodyPr>
          <a:lstStyle/>
          <a:p>
            <a:pPr algn="ctr"/>
            <a:r>
              <a:rPr lang="it-IT" sz="4400" i="1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Il credito  </a:t>
            </a:r>
            <a:r>
              <a:rPr lang="it-IT" sz="4400" i="1" dirty="0" smtClean="0">
                <a:solidFill>
                  <a:srgbClr val="F0EA00"/>
                </a:solidFill>
                <a:latin typeface="Arial Black" panose="020B0A04020102020204" pitchFamily="34" charset="0"/>
              </a:rPr>
              <a:t>scolastico</a:t>
            </a:r>
            <a:endParaRPr lang="it-IT" sz="4400" i="1" dirty="0">
              <a:solidFill>
                <a:srgbClr val="F0EA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8035" y="1596980"/>
            <a:ext cx="10882648" cy="50098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5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Più peso al percorso di studi fatto!</a:t>
            </a:r>
          </a:p>
          <a:p>
            <a:pPr marL="0" indent="0" algn="ctr">
              <a:buNone/>
            </a:pPr>
            <a:r>
              <a:rPr lang="it-IT" sz="24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 docenti daranno fino a </a:t>
            </a:r>
            <a:r>
              <a:rPr lang="it-IT" sz="2400" i="1" dirty="0" smtClean="0">
                <a:solidFill>
                  <a:srgbClr val="FFCD2D"/>
                </a:solidFill>
                <a:latin typeface="Arial Black" panose="020B0A04020102020204" pitchFamily="34" charset="0"/>
              </a:rPr>
              <a:t>40 punti su  100</a:t>
            </a:r>
          </a:p>
          <a:p>
            <a:pPr marL="0" indent="0" algn="ctr">
              <a:buNone/>
            </a:pPr>
            <a:r>
              <a:rPr lang="it-IT" sz="2400" i="1" dirty="0">
                <a:solidFill>
                  <a:schemeClr val="tx1"/>
                </a:solidFill>
                <a:latin typeface="Arial Black" panose="020B0A04020102020204" pitchFamily="34" charset="0"/>
              </a:rPr>
              <a:t>s</a:t>
            </a:r>
            <a:r>
              <a:rPr lang="it-IT" sz="24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ulla base dei risultati dell’ultimo triennio</a:t>
            </a:r>
          </a:p>
          <a:p>
            <a:pPr marL="0" indent="0" algn="ctr">
              <a:buNone/>
            </a:pPr>
            <a:r>
              <a:rPr lang="it-IT" sz="24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fino ad oggi erano 25</a:t>
            </a:r>
          </a:p>
          <a:p>
            <a:pPr marL="0" indent="0" algn="ctr">
              <a:buNone/>
            </a:pPr>
            <a:r>
              <a:rPr lang="it-IT" sz="3200" i="1" dirty="0">
                <a:solidFill>
                  <a:srgbClr val="FFFF00"/>
                </a:solidFill>
                <a:latin typeface="Arial Black" panose="020B0A04020102020204" pitchFamily="34" charset="0"/>
              </a:rPr>
              <a:t>Q</a:t>
            </a:r>
            <a:r>
              <a:rPr lang="it-IT" sz="3200" i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uest’anno ci sarà un apposita comunicazione, entro gli scrutini intermedi, sul credito già maturato per il terzo e quarto anno, che sarà convertito in base alle nuove tabelle.</a:t>
            </a:r>
          </a:p>
          <a:p>
            <a:pPr marL="0" indent="0">
              <a:buNone/>
            </a:pPr>
            <a:endParaRPr lang="it-IT" sz="29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386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400" y="190500"/>
            <a:ext cx="11582400" cy="952500"/>
          </a:xfrm>
        </p:spPr>
        <p:txBody>
          <a:bodyPr>
            <a:noAutofit/>
          </a:bodyPr>
          <a:lstStyle/>
          <a:p>
            <a:pPr algn="ctr"/>
            <a:r>
              <a:rPr lang="it-IT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Tabella di conversione del  credito conseguito nel 3° e 4° anno</a:t>
            </a:r>
            <a:endParaRPr lang="it-IT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438790"/>
              </p:ext>
            </p:extLst>
          </p:nvPr>
        </p:nvGraphicFramePr>
        <p:xfrm>
          <a:off x="684213" y="1409700"/>
          <a:ext cx="11177588" cy="485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987">
                  <a:extLst>
                    <a:ext uri="{9D8B030D-6E8A-4147-A177-3AD203B41FA5}">
                      <a16:colId xmlns:a16="http://schemas.microsoft.com/office/drawing/2014/main" xmlns="" val="2105620154"/>
                    </a:ext>
                  </a:extLst>
                </a:gridCol>
                <a:gridCol w="6070601">
                  <a:extLst>
                    <a:ext uri="{9D8B030D-6E8A-4147-A177-3AD203B41FA5}">
                      <a16:colId xmlns:a16="http://schemas.microsoft.com/office/drawing/2014/main" xmlns="" val="3315887440"/>
                    </a:ext>
                  </a:extLst>
                </a:gridCol>
              </a:tblGrid>
              <a:tr h="774700">
                <a:tc>
                  <a:txBody>
                    <a:bodyPr/>
                    <a:lstStyle/>
                    <a:p>
                      <a:pPr algn="ctr"/>
                      <a:endParaRPr lang="it-IT" dirty="0" smtClean="0">
                        <a:solidFill>
                          <a:srgbClr val="F0EA0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rgbClr val="F0EA00"/>
                          </a:solidFill>
                          <a:latin typeface="Arial Black" panose="020B0A04020102020204" pitchFamily="34" charset="0"/>
                        </a:rPr>
                        <a:t>Somma dei crediti del 3° e 4° anno</a:t>
                      </a:r>
                      <a:endParaRPr lang="it-IT" dirty="0">
                        <a:solidFill>
                          <a:srgbClr val="F0EA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>
                        <a:solidFill>
                          <a:srgbClr val="F0EA0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rgbClr val="F0EA00"/>
                          </a:solidFill>
                          <a:latin typeface="Arial Black" panose="020B0A04020102020204" pitchFamily="34" charset="0"/>
                        </a:rPr>
                        <a:t>Nuovo credito</a:t>
                      </a:r>
                      <a:r>
                        <a:rPr lang="it-IT" baseline="0" dirty="0" smtClean="0">
                          <a:solidFill>
                            <a:srgbClr val="F0EA00"/>
                          </a:solidFill>
                          <a:latin typeface="Arial Black" panose="020B0A04020102020204" pitchFamily="34" charset="0"/>
                        </a:rPr>
                        <a:t> attribuito per 3° e 4° anno Totale</a:t>
                      </a:r>
                      <a:endParaRPr lang="it-IT" dirty="0">
                        <a:solidFill>
                          <a:srgbClr val="F0EA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1072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6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15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2712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7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16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8459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8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17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166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9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18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5706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10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19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9108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11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20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8793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12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21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4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13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22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1450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14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23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9596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15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24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8843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Arial Black" panose="020B0A04020102020204" pitchFamily="34" charset="0"/>
                        </a:rPr>
                        <a:t>16</a:t>
                      </a:r>
                      <a:endParaRPr lang="it-IT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Arial Black" panose="020B0A04020102020204" pitchFamily="34" charset="0"/>
                        </a:rPr>
                        <a:t>25</a:t>
                      </a:r>
                      <a:endParaRPr lang="it-IT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6867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71333" y="1914472"/>
            <a:ext cx="4937655" cy="4486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19 giugno</a:t>
            </a:r>
          </a:p>
          <a:p>
            <a:pPr marL="0" indent="0" algn="ctr">
              <a:buNone/>
            </a:pPr>
            <a:r>
              <a:rPr lang="it-IT" sz="36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1^ prova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srgbClr val="F0EA00"/>
                </a:solidFill>
                <a:latin typeface="Arial Black" panose="020B0A04020102020204" pitchFamily="34" charset="0"/>
              </a:rPr>
              <a:t>Italiano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Sette tracce divise in 3 tipologie: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 del testo, analisi e produzione di un testo argomentativo, riflessione critica su tematiche di attualità.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82580" y="685799"/>
            <a:ext cx="10061620" cy="975575"/>
          </a:xfrm>
        </p:spPr>
        <p:txBody>
          <a:bodyPr/>
          <a:lstStyle/>
          <a:p>
            <a:pPr algn="ctr"/>
            <a:r>
              <a:rPr lang="it-IT" sz="6600" i="1" dirty="0" smtClean="0">
                <a:solidFill>
                  <a:srgbClr val="FFCD2D"/>
                </a:solidFill>
                <a:latin typeface="Arial Black" panose="020B0A04020102020204" pitchFamily="34" charset="0"/>
              </a:rPr>
              <a:t>Le prove d’esame</a:t>
            </a:r>
            <a:endParaRPr lang="it-IT" sz="6600" i="1" dirty="0">
              <a:solidFill>
                <a:srgbClr val="FFCD2D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67909" y="1906005"/>
            <a:ext cx="5243528" cy="36834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20 giugno</a:t>
            </a:r>
            <a:endParaRPr lang="it-IT" sz="4400" i="1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it-IT" sz="36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2^ prova</a:t>
            </a:r>
          </a:p>
          <a:p>
            <a:pPr marL="0" indent="0" algn="ctr">
              <a:buNone/>
            </a:pPr>
            <a:endParaRPr lang="it-IT" sz="3600" i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Potrà riguardare una o più discipline.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 saranno griglie nazionali di correzione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50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330200"/>
            <a:ext cx="11190108" cy="1305417"/>
          </a:xfrm>
        </p:spPr>
        <p:txBody>
          <a:bodyPr>
            <a:noAutofit/>
          </a:bodyPr>
          <a:lstStyle/>
          <a:p>
            <a:pPr algn="ctr"/>
            <a:r>
              <a:rPr lang="it-IT" sz="4000" b="1" i="1" dirty="0" smtClean="0">
                <a:solidFill>
                  <a:srgbClr val="F0EA00"/>
                </a:solidFill>
                <a:latin typeface="Arial Black" panose="020B0A04020102020204" pitchFamily="34" charset="0"/>
              </a:rPr>
              <a:t/>
            </a:r>
            <a:br>
              <a:rPr lang="it-IT" sz="4000" b="1" i="1" dirty="0" smtClean="0">
                <a:solidFill>
                  <a:srgbClr val="F0EA00"/>
                </a:solidFill>
                <a:latin typeface="Arial Black" panose="020B0A04020102020204" pitchFamily="34" charset="0"/>
              </a:rPr>
            </a:br>
            <a:r>
              <a:rPr lang="it-IT" sz="4000" b="1" i="1" dirty="0" smtClean="0">
                <a:solidFill>
                  <a:srgbClr val="F0EA00"/>
                </a:solidFill>
                <a:latin typeface="Arial Black" panose="020B0A04020102020204" pitchFamily="34" charset="0"/>
              </a:rPr>
              <a:t>come </a:t>
            </a:r>
            <a:r>
              <a:rPr lang="it-IT" sz="4000" b="1" i="1" dirty="0">
                <a:solidFill>
                  <a:srgbClr val="F0EA00"/>
                </a:solidFill>
                <a:latin typeface="Arial Black" panose="020B0A04020102020204" pitchFamily="34" charset="0"/>
              </a:rPr>
              <a:t>verranno ripartiti i punteggi tra le prove</a:t>
            </a:r>
            <a:r>
              <a:rPr lang="it-IT" sz="4000" i="1" dirty="0">
                <a:solidFill>
                  <a:srgbClr val="F0EA00"/>
                </a:solidFill>
                <a:latin typeface="Arial Black" panose="020B0A04020102020204" pitchFamily="34" charset="0"/>
              </a:rPr>
              <a:t/>
            </a:r>
            <a:br>
              <a:rPr lang="it-IT" sz="4000" i="1" dirty="0">
                <a:solidFill>
                  <a:srgbClr val="F0EA00"/>
                </a:solidFill>
                <a:latin typeface="Arial Black" panose="020B0A04020102020204" pitchFamily="34" charset="0"/>
              </a:rPr>
            </a:br>
            <a:endParaRPr lang="it-IT" sz="40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1" y="1635617"/>
            <a:ext cx="11074199" cy="41341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4000" dirty="0">
                <a:solidFill>
                  <a:srgbClr val="FF0000"/>
                </a:solidFill>
                <a:latin typeface="Arial Black" panose="020B0A04020102020204" pitchFamily="34" charset="0"/>
              </a:rPr>
              <a:t>1^ prova scritta 	</a:t>
            </a:r>
            <a:r>
              <a:rPr lang="it-IT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it-IT" sz="4000" dirty="0">
                <a:solidFill>
                  <a:schemeClr val="tx1"/>
                </a:solidFill>
                <a:latin typeface="Arial Black" panose="020B0A04020102020204" pitchFamily="34" charset="0"/>
              </a:rPr>
              <a:t>massimo 20 punti)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40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2</a:t>
            </a:r>
            <a:r>
              <a:rPr lang="it-IT" sz="4000" dirty="0">
                <a:solidFill>
                  <a:srgbClr val="92D050"/>
                </a:solidFill>
                <a:latin typeface="Arial Black" panose="020B0A04020102020204" pitchFamily="34" charset="0"/>
              </a:rPr>
              <a:t>^ prova scritta 	</a:t>
            </a:r>
            <a:r>
              <a:rPr lang="it-IT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it-IT" sz="4000" dirty="0">
                <a:solidFill>
                  <a:schemeClr val="tx1"/>
                </a:solidFill>
                <a:latin typeface="Arial Black" panose="020B0A04020102020204" pitchFamily="34" charset="0"/>
              </a:rPr>
              <a:t>massimo 20 punti)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40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Prova </a:t>
            </a:r>
            <a:r>
              <a:rPr lang="it-IT" sz="4000" dirty="0">
                <a:solidFill>
                  <a:srgbClr val="FFFF00"/>
                </a:solidFill>
                <a:latin typeface="Arial Black" panose="020B0A04020102020204" pitchFamily="34" charset="0"/>
              </a:rPr>
              <a:t>orale         </a:t>
            </a:r>
            <a:r>
              <a:rPr lang="it-IT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it-IT" sz="4000" dirty="0">
                <a:solidFill>
                  <a:schemeClr val="tx1"/>
                </a:solidFill>
                <a:latin typeface="Arial Black" panose="020B0A04020102020204" pitchFamily="34" charset="0"/>
              </a:rPr>
              <a:t>massimo 20 punti).</a:t>
            </a:r>
          </a:p>
        </p:txBody>
      </p:sp>
    </p:spTree>
    <p:extLst>
      <p:ext uri="{BB962C8B-B14F-4D97-AF65-F5344CB8AC3E}">
        <p14:creationId xmlns:p14="http://schemas.microsoft.com/office/powerpoint/2010/main" val="1383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1190108" cy="1091485"/>
          </a:xfrm>
        </p:spPr>
        <p:txBody>
          <a:bodyPr>
            <a:noAutofit/>
          </a:bodyPr>
          <a:lstStyle/>
          <a:p>
            <a:pPr algn="ctr"/>
            <a:r>
              <a:rPr lang="it-IT" sz="6600" b="1" i="1" dirty="0" smtClean="0">
                <a:solidFill>
                  <a:srgbClr val="FFCD2D"/>
                </a:solidFill>
                <a:latin typeface="Arial Black" panose="020B0A04020102020204" pitchFamily="34" charset="0"/>
              </a:rPr>
              <a:t>Voto </a:t>
            </a:r>
            <a:r>
              <a:rPr lang="it-IT" sz="6600" b="1" i="1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finale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1" y="1635617"/>
            <a:ext cx="11074199" cy="4134118"/>
          </a:xfrm>
        </p:spPr>
        <p:txBody>
          <a:bodyPr/>
          <a:lstStyle/>
          <a:p>
            <a:pPr algn="ctr"/>
            <a:r>
              <a:rPr lang="it-IT" sz="4000" b="1" i="1" dirty="0" smtClean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Sarà in centesimi</a:t>
            </a:r>
          </a:p>
          <a:p>
            <a:pPr algn="ctr"/>
            <a:r>
              <a:rPr lang="it-IT" sz="3200" dirty="0" smtClean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parte dal credito scolastico ( fino a 40  punti )</a:t>
            </a:r>
          </a:p>
          <a:p>
            <a:pPr algn="ctr"/>
            <a:r>
              <a:rPr lang="it-IT" sz="3200" b="1" dirty="0" smtClean="0">
                <a:solidFill>
                  <a:srgbClr val="F0E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commissione ha un massimo di 60  punti</a:t>
            </a:r>
          </a:p>
          <a:p>
            <a:pPr algn="ctr"/>
            <a:r>
              <a:rPr lang="it-IT" sz="4000" dirty="0" smtClean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( 20 per ogni scritto , 20  per l’orale )</a:t>
            </a:r>
            <a:endParaRPr lang="it-IT" sz="40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6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1190108" cy="1091485"/>
          </a:xfrm>
        </p:spPr>
        <p:txBody>
          <a:bodyPr>
            <a:noAutofit/>
          </a:bodyPr>
          <a:lstStyle/>
          <a:p>
            <a:pPr algn="ctr"/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FAQ </a:t>
            </a:r>
            <a:r>
              <a:rPr lang="it-IT" sz="6600" b="1" i="1" cap="none" dirty="0" smtClean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#</a:t>
            </a:r>
            <a:r>
              <a:rPr lang="it-IT" sz="6600" b="1" i="1" cap="none" dirty="0" smtClean="0">
                <a:latin typeface="Arial Black" panose="020B0A04020102020204" pitchFamily="34" charset="0"/>
                <a:cs typeface="Arial" panose="020B0604020202020204" pitchFamily="34" charset="0"/>
              </a:rPr>
              <a:t>Maturità</a:t>
            </a:r>
            <a:r>
              <a:rPr lang="it-IT" sz="6600" b="1" i="1" cap="none" dirty="0" smtClean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it-IT" sz="6600" b="1" i="1" cap="none" dirty="0">
                <a:solidFill>
                  <a:srgbClr val="FFCD2D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2019</a:t>
            </a:r>
            <a:endParaRPr lang="it-IT" sz="6600" b="1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1" y="1635616"/>
            <a:ext cx="11074199" cy="4854083"/>
          </a:xfrm>
        </p:spPr>
        <p:txBody>
          <a:bodyPr/>
          <a:lstStyle/>
          <a:p>
            <a:r>
              <a:rPr lang="it-IT" sz="4000" b="1" i="1" dirty="0">
                <a:solidFill>
                  <a:srgbClr val="FFC000"/>
                </a:solidFill>
                <a:latin typeface="Arial Black" panose="020B0A04020102020204" pitchFamily="34" charset="0"/>
              </a:rPr>
              <a:t>Le prove INVALSI influiscono sul voto finale dell’Esame</a:t>
            </a:r>
            <a:r>
              <a:rPr lang="it-IT" sz="4000" b="1" i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?</a:t>
            </a:r>
          </a:p>
          <a:p>
            <a:pPr algn="ctr"/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</a:rPr>
              <a:t>No, le prove predisposte dall’INVALSI non influiscono sul voto finale </a:t>
            </a:r>
            <a:r>
              <a:rPr lang="it-IT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dell’Esame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Servono 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</a:rPr>
              <a:t>però per valutare l’efficacia e l’efficienza del sistema scolastico, misurando, attraverso quesiti mirati, le competenze degli studenti in Italiano, Matematica e Inglese.</a:t>
            </a:r>
            <a:endParaRPr lang="it-IT" sz="4000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697</TotalTime>
  <Words>986</Words>
  <Application>Microsoft Office PowerPoint</Application>
  <PresentationFormat>Personalizzato</PresentationFormat>
  <Paragraphs>190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Sezione</vt:lpstr>
      <vt:lpstr>    #Maturità 2019</vt:lpstr>
      <vt:lpstr>per accedere  alle prove servono:</vt:lpstr>
      <vt:lpstr>Come cambia l’attribuzione dei crediti per il triennio</vt:lpstr>
      <vt:lpstr>Il credito  scolastico</vt:lpstr>
      <vt:lpstr>Tabella di conversione del  credito conseguito nel 3° e 4° anno</vt:lpstr>
      <vt:lpstr>Presentazione standard di PowerPoint</vt:lpstr>
      <vt:lpstr> come verranno ripartiti i punteggi tra le prove </vt:lpstr>
      <vt:lpstr>Voto finale</vt:lpstr>
      <vt:lpstr>FAQ #Maturità 2019</vt:lpstr>
      <vt:lpstr>FAQ #Maturità 2019</vt:lpstr>
      <vt:lpstr>FAQ #Maturità 2019</vt:lpstr>
      <vt:lpstr>FAQ #Maturità 2019</vt:lpstr>
      <vt:lpstr>FAQ #Maturità 2019</vt:lpstr>
      <vt:lpstr>FAQ #Maturità 2019</vt:lpstr>
      <vt:lpstr>FAQ #Maturità 2019</vt:lpstr>
      <vt:lpstr>Tipologie Prima prova #Maturità 2019</vt:lpstr>
      <vt:lpstr>Nuclei tematici fondamentali  Prima prova</vt:lpstr>
      <vt:lpstr>Indicatori Griglia di valutazione  Prima prova</vt:lpstr>
      <vt:lpstr>Indicatori Griglia di valutazione  Prima prova</vt:lpstr>
      <vt:lpstr>Indicatori Griglia di valutazione  Prima prova</vt:lpstr>
      <vt:lpstr>Durata Prima prova #Maturità 2019</vt:lpstr>
      <vt:lpstr>Tipologia seconda prova  #Maturità 2019</vt:lpstr>
      <vt:lpstr> Seconda prova  #Maturità 2019</vt:lpstr>
      <vt:lpstr> Seconda prova  #Maturità 2019</vt:lpstr>
      <vt:lpstr> Seconda prova  #Maturità 2019</vt:lpstr>
      <vt:lpstr>Griglia di valutazione ministeriale #Maturità 2019</vt:lpstr>
      <vt:lpstr> Per ulteriori info consultare i seguenti siti internet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Tutte le novita’  #Maturita’ 2019</dc:title>
  <dc:creator>Nino</dc:creator>
  <cp:lastModifiedBy>docente</cp:lastModifiedBy>
  <cp:revision>37</cp:revision>
  <dcterms:created xsi:type="dcterms:W3CDTF">2018-10-08T18:11:54Z</dcterms:created>
  <dcterms:modified xsi:type="dcterms:W3CDTF">2019-02-19T09:03:38Z</dcterms:modified>
</cp:coreProperties>
</file>